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6" r:id="rId3"/>
    <p:sldId id="279" r:id="rId4"/>
    <p:sldId id="289" r:id="rId5"/>
    <p:sldId id="287" r:id="rId6"/>
    <p:sldId id="288" r:id="rId7"/>
    <p:sldId id="278" r:id="rId8"/>
    <p:sldId id="277" r:id="rId9"/>
    <p:sldId id="29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07"/>
  </p:normalViewPr>
  <p:slideViewPr>
    <p:cSldViewPr snapToGrid="0">
      <p:cViewPr varScale="1">
        <p:scale>
          <a:sx n="106" d="100"/>
          <a:sy n="106" d="100"/>
        </p:scale>
        <p:origin x="79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jpe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86EA28-CD76-1845-90DA-4B6987744B5B}" type="datetimeFigureOut">
              <a:rPr lang="en-US" smtClean="0"/>
              <a:t>2/23/21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E374EF-1763-0643-8FB5-519D1594E894}" type="slidenum">
              <a:rPr lang="en-US" smtClean="0"/>
              <a:t>‹#›</a:t>
            </a:fld>
            <a:endParaRPr lang="en-US"/>
          </a:p>
        </p:txBody>
      </p:sp>
    </p:spTree>
    <p:extLst>
      <p:ext uri="{BB962C8B-B14F-4D97-AF65-F5344CB8AC3E}">
        <p14:creationId xmlns:p14="http://schemas.microsoft.com/office/powerpoint/2010/main" val="38848939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9">
            <a:extLst>
              <a:ext uri="{FF2B5EF4-FFF2-40B4-BE49-F238E27FC236}">
                <a16:creationId xmlns:a16="http://schemas.microsoft.com/office/drawing/2014/main" id="{C0100B81-4739-8647-85CE-4604584B5811}"/>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eaLnBrk="1"/>
            <a:fld id="{0763BEB7-2B60-2E43-AD23-3FA57B7F4B81}" type="slidenum">
              <a:rPr lang="en-IN" altLang="en-US">
                <a:solidFill>
                  <a:srgbClr val="000000"/>
                </a:solidFill>
                <a:latin typeface="Times New Roman" panose="02020603050405020304" pitchFamily="18" charset="0"/>
                <a:ea typeface="DejaVu Sans" charset="0"/>
                <a:cs typeface="DejaVu Sans" charset="0"/>
              </a:rPr>
              <a:pPr eaLnBrk="1"/>
              <a:t>2</a:t>
            </a:fld>
            <a:endParaRPr lang="en-IN" altLang="en-US">
              <a:solidFill>
                <a:srgbClr val="000000"/>
              </a:solidFill>
              <a:latin typeface="Times New Roman" panose="02020603050405020304" pitchFamily="18" charset="0"/>
              <a:ea typeface="DejaVu Sans" charset="0"/>
              <a:cs typeface="DejaVu Sans" charset="0"/>
            </a:endParaRPr>
          </a:p>
        </p:txBody>
      </p:sp>
      <p:sp>
        <p:nvSpPr>
          <p:cNvPr id="29699" name="Text Box 1">
            <a:extLst>
              <a:ext uri="{FF2B5EF4-FFF2-40B4-BE49-F238E27FC236}">
                <a16:creationId xmlns:a16="http://schemas.microsoft.com/office/drawing/2014/main" id="{E95ACDDB-28D1-8B47-B8D2-AAECFE67517F}"/>
              </a:ext>
            </a:extLst>
          </p:cNvPr>
          <p:cNvSpPr txBox="1">
            <a:spLocks noChangeArrowheads="1"/>
          </p:cNvSpPr>
          <p:nvPr/>
        </p:nvSpPr>
        <p:spPr bwMode="auto">
          <a:xfrm>
            <a:off x="4278313" y="10156825"/>
            <a:ext cx="3279775"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b"/>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ea typeface="Droid Sans Fallback" charset="0"/>
                <a:cs typeface="Droid Sans Fallback" charset="0"/>
              </a:defRPr>
            </a:lvl9pPr>
          </a:lstStyle>
          <a:p>
            <a:pPr algn="r" eaLnBrk="1">
              <a:lnSpc>
                <a:spcPct val="93000"/>
              </a:lnSpc>
              <a:buClrTx/>
              <a:buFontTx/>
              <a:buNone/>
            </a:pPr>
            <a:fld id="{0A77076E-F5AF-FE4A-B2CD-90F55E69CDF6}" type="slidenum">
              <a:rPr lang="en-IN" altLang="en-US" sz="1400">
                <a:solidFill>
                  <a:srgbClr val="000000"/>
                </a:solidFill>
                <a:latin typeface="Times New Roman" panose="02020603050405020304" pitchFamily="18" charset="0"/>
                <a:ea typeface="DejaVu Sans" charset="0"/>
                <a:cs typeface="DejaVu Sans" charset="0"/>
              </a:rPr>
              <a:pPr algn="r" eaLnBrk="1">
                <a:lnSpc>
                  <a:spcPct val="93000"/>
                </a:lnSpc>
                <a:buClrTx/>
                <a:buFontTx/>
                <a:buNone/>
              </a:pPr>
              <a:t>2</a:t>
            </a:fld>
            <a:endParaRPr lang="en-IN" altLang="en-US" sz="1400">
              <a:solidFill>
                <a:srgbClr val="000000"/>
              </a:solidFill>
              <a:latin typeface="Times New Roman" panose="02020603050405020304" pitchFamily="18" charset="0"/>
              <a:ea typeface="DejaVu Sans" charset="0"/>
              <a:cs typeface="DejaVu Sans" charset="0"/>
            </a:endParaRPr>
          </a:p>
        </p:txBody>
      </p:sp>
      <p:sp>
        <p:nvSpPr>
          <p:cNvPr id="29700" name="Rectangle 2">
            <a:extLst>
              <a:ext uri="{FF2B5EF4-FFF2-40B4-BE49-F238E27FC236}">
                <a16:creationId xmlns:a16="http://schemas.microsoft.com/office/drawing/2014/main" id="{0ABE99A2-ABC6-AD47-A4EF-7D0268306BD8}"/>
              </a:ext>
            </a:extLst>
          </p:cNvPr>
          <p:cNvSpPr>
            <a:spLocks noGrp="1" noRot="1" noChangeAspect="1" noChangeArrowheads="1" noTextEdit="1"/>
          </p:cNvSpPr>
          <p:nvPr>
            <p:ph type="sldImg"/>
          </p:nvPr>
        </p:nvSpPr>
        <p:spPr>
          <a:xfrm>
            <a:off x="217488" y="812800"/>
            <a:ext cx="7123112" cy="4008438"/>
          </a:xfrm>
          <a:solidFill>
            <a:srgbClr val="FFFFFF"/>
          </a:solidFill>
          <a:ln>
            <a:solidFill>
              <a:srgbClr val="000000"/>
            </a:solidFill>
            <a:miter lim="800000"/>
            <a:headEnd/>
            <a:tailEnd/>
          </a:ln>
        </p:spPr>
      </p:sp>
      <p:sp>
        <p:nvSpPr>
          <p:cNvPr id="29701" name="Text Box 3">
            <a:extLst>
              <a:ext uri="{FF2B5EF4-FFF2-40B4-BE49-F238E27FC236}">
                <a16:creationId xmlns:a16="http://schemas.microsoft.com/office/drawing/2014/main" id="{AEAFD067-2C4A-774D-BAB1-AE9CCA0E303B}"/>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tLang="en-US">
              <a:ea typeface="Droid Sans Fallback" charset="0"/>
              <a:cs typeface="Droid Sans Fallback" charset="0"/>
            </a:endParaRPr>
          </a:p>
        </p:txBody>
      </p:sp>
    </p:spTree>
    <p:extLst>
      <p:ext uri="{BB962C8B-B14F-4D97-AF65-F5344CB8AC3E}">
        <p14:creationId xmlns:p14="http://schemas.microsoft.com/office/powerpoint/2010/main" val="1479181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9BF82-BC15-4480-A861-94E21F215B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60C7D21-A21C-46C8-AD77-0A796CB1A5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5D46404-F7DB-4F8B-B808-47C6635F82D2}"/>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7EA0906E-75EC-4077-A0FD-794C00E380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0FA9940-4C80-4B51-BDF1-F07E7ECB7C8A}"/>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257172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8B03C-2B38-49BE-8AEF-A140A7C0163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BD0DF49-99EE-45C3-9A78-07055A660F1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B15A21-C527-4CFA-9821-0A86C469A355}"/>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72AB7785-7367-491B-BC86-316D4D0580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ED81AE-6241-4411-9D6A-48FB4ACF8F89}"/>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3010216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4B9A86-24C9-432B-9A6E-2492D8B92C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58ADA99-B39D-4AEB-8D61-7AB486F59AE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38C0D39-0573-41E3-A92B-CCC69B22A96C}"/>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014513D2-61DC-47C6-8033-97CF49D34F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4EDEBE-3221-4E5E-AB5F-D568C3B41788}"/>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1023403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38879-150B-4112-B1F5-64DCEE1E42C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9E4AAE-ECA4-4F85-BA7F-87963B127BF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1B66EA6-894A-4FED-97F6-B56CF250B750}"/>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F0886899-EE55-4E1E-9218-9836476730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D00D16-EF2E-41FC-85FB-901AAC55C4D0}"/>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3025567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B107A-77EE-4ED0-855C-0412D66F42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EF00064-8000-4389-9BB6-EB438D8BB4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E145E61-DFF0-4E87-900B-A0A393F42F1C}"/>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6483C201-2002-41CE-B5FB-DEA25D93F5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D581393-99E9-4317-A92B-2C05233E094B}"/>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1006456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8A15B-85C7-4296-8305-6756274DE67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1043B18-32C4-48C5-89AC-A9898BA8D8C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9C4D824-2F57-4858-B480-B2DEB348AD0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F1B3AE6-D4B5-46E0-820E-D7426E06F06E}"/>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6" name="Footer Placeholder 5">
            <a:extLst>
              <a:ext uri="{FF2B5EF4-FFF2-40B4-BE49-F238E27FC236}">
                <a16:creationId xmlns:a16="http://schemas.microsoft.com/office/drawing/2014/main" id="{369D6CC2-90D8-4CE6-8360-871D84D13D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CF0B194-4BA5-405E-BD41-1EFECE7CFF4F}"/>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1275383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0E2C0-8B5C-434C-AE85-74EB25DF4E9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ACACF7-C25A-4472-BC12-55FA06BD66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D6B15CE-C7CA-4C44-A9DE-5DB334A351F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B7E3FC0-AFDB-484B-A0F0-2FBEE51D02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510087-47E1-431A-9132-1F2DF8944B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1ECDB94-96E9-408A-A966-21D1A13736D9}"/>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8" name="Footer Placeholder 7">
            <a:extLst>
              <a:ext uri="{FF2B5EF4-FFF2-40B4-BE49-F238E27FC236}">
                <a16:creationId xmlns:a16="http://schemas.microsoft.com/office/drawing/2014/main" id="{2AA090EA-51FA-46C2-969D-6C2AF6446292}"/>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351897F-913F-4B0A-B66C-376F1F61FB46}"/>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2846834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32D3B-E70C-4437-810E-D9B89DD75F7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C254FDE-D123-4453-A232-34158238446D}"/>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4" name="Footer Placeholder 3">
            <a:extLst>
              <a:ext uri="{FF2B5EF4-FFF2-40B4-BE49-F238E27FC236}">
                <a16:creationId xmlns:a16="http://schemas.microsoft.com/office/drawing/2014/main" id="{7DB478DB-5532-48C1-A111-B065C4499FD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6D69EB3-108D-4BDA-AA04-88A6C8B3671D}"/>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3575691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0803AA-A278-4394-BE78-73EE1C88FB7C}"/>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3" name="Footer Placeholder 2">
            <a:extLst>
              <a:ext uri="{FF2B5EF4-FFF2-40B4-BE49-F238E27FC236}">
                <a16:creationId xmlns:a16="http://schemas.microsoft.com/office/drawing/2014/main" id="{0D1770EF-8F48-41C7-A35C-59C9CF242A9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7B07485-A0F1-4626-AA91-EA5BF2CD1938}"/>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3984501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70550-60BB-4B4E-978B-0AC6C8B4E5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B675EA9-A236-4B82-9EA2-3EB349E3A1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B0E660-3A18-4686-8BC5-46C549629A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2BDDF8-C467-43ED-8B74-088708ADF7E7}"/>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6" name="Footer Placeholder 5">
            <a:extLst>
              <a:ext uri="{FF2B5EF4-FFF2-40B4-BE49-F238E27FC236}">
                <a16:creationId xmlns:a16="http://schemas.microsoft.com/office/drawing/2014/main" id="{EDACAD91-DF9B-4A68-81E0-EA63376102E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1BA91B-42BF-47C1-BE68-721A79A98F60}"/>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191364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DD73A-9FFE-48D1-8D96-FA6DE700DD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5104477-7E5F-4EE9-A555-3284733442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078A1D-B006-4BD6-BD9C-0FE682CDE3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33698C7-F154-4EF4-8DCB-72D20C507CF1}"/>
              </a:ext>
            </a:extLst>
          </p:cNvPr>
          <p:cNvSpPr>
            <a:spLocks noGrp="1"/>
          </p:cNvSpPr>
          <p:nvPr>
            <p:ph type="dt" sz="half" idx="10"/>
          </p:nvPr>
        </p:nvSpPr>
        <p:spPr/>
        <p:txBody>
          <a:bodyPr/>
          <a:lstStyle/>
          <a:p>
            <a:fld id="{A8602E3C-0711-4AB4-B91B-B1631B90E1C0}" type="datetimeFigureOut">
              <a:rPr lang="en-IN" smtClean="0"/>
              <a:t>23/02/21</a:t>
            </a:fld>
            <a:endParaRPr lang="en-IN"/>
          </a:p>
        </p:txBody>
      </p:sp>
      <p:sp>
        <p:nvSpPr>
          <p:cNvPr id="6" name="Footer Placeholder 5">
            <a:extLst>
              <a:ext uri="{FF2B5EF4-FFF2-40B4-BE49-F238E27FC236}">
                <a16:creationId xmlns:a16="http://schemas.microsoft.com/office/drawing/2014/main" id="{450009D2-8F25-49EE-A590-B5309C4CDED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B77D939-01FD-47AF-9C8E-8FAFC9FD29E0}"/>
              </a:ext>
            </a:extLst>
          </p:cNvPr>
          <p:cNvSpPr>
            <a:spLocks noGrp="1"/>
          </p:cNvSpPr>
          <p:nvPr>
            <p:ph type="sldNum" sz="quarter" idx="12"/>
          </p:nvPr>
        </p:nvSpPr>
        <p:spPr/>
        <p:txBody>
          <a:bodyPr/>
          <a:lstStyle/>
          <a:p>
            <a:fld id="{E0BD9DAD-52B0-43CC-B82B-85E353C64853}" type="slidenum">
              <a:rPr lang="en-IN" smtClean="0"/>
              <a:t>‹#›</a:t>
            </a:fld>
            <a:endParaRPr lang="en-IN"/>
          </a:p>
        </p:txBody>
      </p:sp>
    </p:spTree>
    <p:extLst>
      <p:ext uri="{BB962C8B-B14F-4D97-AF65-F5344CB8AC3E}">
        <p14:creationId xmlns:p14="http://schemas.microsoft.com/office/powerpoint/2010/main" val="4006076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1837EB-A423-4C08-8DDE-46E8B23B4D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FE47B96-A940-4BDC-8E78-31BED0E3B1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67761E-C0E5-45A2-A3DD-0D5953EAB9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602E3C-0711-4AB4-B91B-B1631B90E1C0}" type="datetimeFigureOut">
              <a:rPr lang="en-IN" smtClean="0"/>
              <a:t>23/02/21</a:t>
            </a:fld>
            <a:endParaRPr lang="en-IN"/>
          </a:p>
        </p:txBody>
      </p:sp>
      <p:sp>
        <p:nvSpPr>
          <p:cNvPr id="5" name="Footer Placeholder 4">
            <a:extLst>
              <a:ext uri="{FF2B5EF4-FFF2-40B4-BE49-F238E27FC236}">
                <a16:creationId xmlns:a16="http://schemas.microsoft.com/office/drawing/2014/main" id="{624F6AE8-BBCD-49F7-ADC6-6E7535C02E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5483E66-2CAE-41A2-BBF3-3BD7F29E76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BD9DAD-52B0-43CC-B82B-85E353C64853}" type="slidenum">
              <a:rPr lang="en-IN" smtClean="0"/>
              <a:t>‹#›</a:t>
            </a:fld>
            <a:endParaRPr lang="en-IN"/>
          </a:p>
        </p:txBody>
      </p:sp>
    </p:spTree>
    <p:extLst>
      <p:ext uri="{BB962C8B-B14F-4D97-AF65-F5344CB8AC3E}">
        <p14:creationId xmlns:p14="http://schemas.microsoft.com/office/powerpoint/2010/main" val="41810892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26B7A-FC43-49AF-9E1A-6F9D668AA4E4}"/>
              </a:ext>
            </a:extLst>
          </p:cNvPr>
          <p:cNvSpPr>
            <a:spLocks noGrp="1"/>
          </p:cNvSpPr>
          <p:nvPr>
            <p:ph type="ctrTitle"/>
          </p:nvPr>
        </p:nvSpPr>
        <p:spPr/>
        <p:txBody>
          <a:bodyPr/>
          <a:lstStyle/>
          <a:p>
            <a:r>
              <a:rPr lang="en-IN" dirty="0"/>
              <a:t>Oceanography</a:t>
            </a:r>
          </a:p>
        </p:txBody>
      </p:sp>
      <p:sp>
        <p:nvSpPr>
          <p:cNvPr id="3" name="Subtitle 2">
            <a:extLst>
              <a:ext uri="{FF2B5EF4-FFF2-40B4-BE49-F238E27FC236}">
                <a16:creationId xmlns:a16="http://schemas.microsoft.com/office/drawing/2014/main" id="{CF2A2BBB-DAAB-4AC1-9CFF-F79303290315}"/>
              </a:ext>
            </a:extLst>
          </p:cNvPr>
          <p:cNvSpPr>
            <a:spLocks noGrp="1"/>
          </p:cNvSpPr>
          <p:nvPr>
            <p:ph type="subTitle" idx="1"/>
          </p:nvPr>
        </p:nvSpPr>
        <p:spPr/>
        <p:txBody>
          <a:bodyPr/>
          <a:lstStyle/>
          <a:p>
            <a:endParaRPr lang="en-IN"/>
          </a:p>
        </p:txBody>
      </p:sp>
      <p:pic>
        <p:nvPicPr>
          <p:cNvPr id="5" name="Audio 4">
            <a:hlinkClick r:id="" action="ppaction://media"/>
            <a:extLst>
              <a:ext uri="{FF2B5EF4-FFF2-40B4-BE49-F238E27FC236}">
                <a16:creationId xmlns:a16="http://schemas.microsoft.com/office/drawing/2014/main" id="{611E1699-B3D9-BC48-94FB-8F6473416C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792236952"/>
      </p:ext>
    </p:extLst>
  </p:cSld>
  <p:clrMapOvr>
    <a:masterClrMapping/>
  </p:clrMapOvr>
  <mc:AlternateContent xmlns:mc="http://schemas.openxmlformats.org/markup-compatibility/2006">
    <mc:Choice xmlns:p14="http://schemas.microsoft.com/office/powerpoint/2010/main" Requires="p14">
      <p:transition spd="slow" p14:dur="2000" advTm="33315"/>
    </mc:Choice>
    <mc:Fallback>
      <p:transition spd="slow" advTm="333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mute="1"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1">
            <a:extLst>
              <a:ext uri="{FF2B5EF4-FFF2-40B4-BE49-F238E27FC236}">
                <a16:creationId xmlns:a16="http://schemas.microsoft.com/office/drawing/2014/main" id="{1C5539BE-B0BF-4E4F-A790-2238E029D7C3}"/>
              </a:ext>
            </a:extLst>
          </p:cNvPr>
          <p:cNvSpPr txBox="1">
            <a:spLocks noChangeArrowheads="1"/>
          </p:cNvSpPr>
          <p:nvPr/>
        </p:nvSpPr>
        <p:spPr bwMode="auto">
          <a:xfrm>
            <a:off x="1980049" y="-204501"/>
            <a:ext cx="8229024" cy="1144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30046" rIns="0" bIns="0" anchor="ctr"/>
          <a:lstStyle>
            <a:lvl1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1pPr>
            <a:lvl2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2pPr>
            <a:lvl3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3pPr>
            <a:lvl4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4pPr>
            <a:lvl5pPr eaLnBrk="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solidFill>
                  <a:schemeClr val="bg1"/>
                </a:solidFill>
                <a:latin typeface="Arial" panose="020B0604020202020204" pitchFamily="34" charset="0"/>
                <a:ea typeface="Droid Sans Fallback" charset="0"/>
                <a:cs typeface="Droid Sans Fallback" charset="0"/>
              </a:defRPr>
            </a:lvl9pPr>
          </a:lstStyle>
          <a:p>
            <a:pPr algn="ctr" eaLnBrk="1">
              <a:buClrTx/>
              <a:buFontTx/>
              <a:buNone/>
            </a:pPr>
            <a:r>
              <a:rPr lang="en-IN" altLang="en-US" sz="3992" dirty="0">
                <a:solidFill>
                  <a:srgbClr val="000000"/>
                </a:solidFill>
              </a:rPr>
              <a:t>Factsheet</a:t>
            </a:r>
          </a:p>
        </p:txBody>
      </p:sp>
      <p:sp>
        <p:nvSpPr>
          <p:cNvPr id="3075" name="Text Box 2">
            <a:extLst>
              <a:ext uri="{FF2B5EF4-FFF2-40B4-BE49-F238E27FC236}">
                <a16:creationId xmlns:a16="http://schemas.microsoft.com/office/drawing/2014/main" id="{D9459584-BA86-5043-B9AA-695C161E85C5}"/>
              </a:ext>
            </a:extLst>
          </p:cNvPr>
          <p:cNvSpPr txBox="1">
            <a:spLocks noChangeArrowheads="1"/>
          </p:cNvSpPr>
          <p:nvPr/>
        </p:nvSpPr>
        <p:spPr bwMode="auto">
          <a:xfrm>
            <a:off x="700088" y="724170"/>
            <a:ext cx="10915650" cy="5844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21881" rIns="0" bIns="0"/>
          <a:lstStyle>
            <a:lvl1pPr marL="427038" indent="-322263" eaLnBrk="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1pPr>
            <a:lvl2pPr eaLnBrk="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2pPr>
            <a:lvl3pPr eaLnBrk="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3pPr>
            <a:lvl4pPr eaLnBrk="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4pPr>
            <a:lvl5pPr eaLnBrk="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427038" algn="l"/>
                <a:tab pos="874713" algn="l"/>
                <a:tab pos="1323975" algn="l"/>
                <a:tab pos="1773238" algn="l"/>
                <a:tab pos="2222500" algn="l"/>
                <a:tab pos="2671763" algn="l"/>
                <a:tab pos="3121025" algn="l"/>
                <a:tab pos="3570288" algn="l"/>
                <a:tab pos="4019550" algn="l"/>
                <a:tab pos="4468813" algn="l"/>
                <a:tab pos="4918075" algn="l"/>
                <a:tab pos="5367338" algn="l"/>
                <a:tab pos="5816600" algn="l"/>
                <a:tab pos="6265863" algn="l"/>
                <a:tab pos="6715125" algn="l"/>
                <a:tab pos="7164388" algn="l"/>
                <a:tab pos="7613650" algn="l"/>
                <a:tab pos="8062913" algn="l"/>
                <a:tab pos="8512175" algn="l"/>
                <a:tab pos="8961438" algn="l"/>
                <a:tab pos="9410700" algn="l"/>
              </a:tabLst>
              <a:defRPr>
                <a:solidFill>
                  <a:schemeClr val="bg1"/>
                </a:solidFill>
                <a:latin typeface="Arial" panose="020B0604020202020204" pitchFamily="34" charset="0"/>
                <a:ea typeface="Droid Sans Fallback" charset="0"/>
                <a:cs typeface="Droid Sans Fallback" charset="0"/>
              </a:defRPr>
            </a:lvl9pPr>
          </a:lstStyle>
          <a:p>
            <a:pPr algn="just" eaLnBrk="1">
              <a:lnSpc>
                <a:spcPct val="150000"/>
              </a:lnSpc>
              <a:spcAft>
                <a:spcPts val="1293"/>
              </a:spcAft>
              <a:buSzPct val="45000"/>
              <a:buFont typeface="Wingdings" pitchFamily="2" charset="2"/>
              <a:buChar char=""/>
            </a:pPr>
            <a:r>
              <a:rPr lang="en-IN" altLang="en-US" sz="2200" dirty="0">
                <a:solidFill>
                  <a:srgbClr val="FF0000"/>
                </a:solidFill>
              </a:rPr>
              <a:t>The oceans may be defined as the vast body of saline water that occupies the depressions of Earth's surface.</a:t>
            </a:r>
          </a:p>
          <a:p>
            <a:pPr algn="just" eaLnBrk="1">
              <a:lnSpc>
                <a:spcPct val="150000"/>
              </a:lnSpc>
              <a:spcAft>
                <a:spcPts val="1293"/>
              </a:spcAft>
              <a:buSzPct val="45000"/>
              <a:buFont typeface="Wingdings" pitchFamily="2" charset="2"/>
              <a:buChar char=""/>
            </a:pPr>
            <a:r>
              <a:rPr lang="en-IN" altLang="en-US" sz="2200" dirty="0">
                <a:solidFill>
                  <a:srgbClr val="000000"/>
                </a:solidFill>
              </a:rPr>
              <a:t>71% of global surface area is ocean, 21% is land.</a:t>
            </a:r>
          </a:p>
          <a:p>
            <a:pPr algn="just" eaLnBrk="1">
              <a:lnSpc>
                <a:spcPct val="150000"/>
              </a:lnSpc>
              <a:spcAft>
                <a:spcPts val="1293"/>
              </a:spcAft>
              <a:buSzPct val="45000"/>
              <a:buFont typeface="Wingdings" pitchFamily="2" charset="2"/>
              <a:buChar char=""/>
            </a:pPr>
            <a:r>
              <a:rPr lang="en-IN" altLang="en-US" sz="2200" dirty="0" err="1">
                <a:solidFill>
                  <a:srgbClr val="FF0000"/>
                </a:solidFill>
              </a:rPr>
              <a:t>Water:Land</a:t>
            </a:r>
            <a:r>
              <a:rPr lang="en-IN" altLang="en-US" sz="2200" dirty="0">
                <a:solidFill>
                  <a:srgbClr val="FF0000"/>
                </a:solidFill>
              </a:rPr>
              <a:t> 1.5:1 in Northern Hemisphere &amp; 4:1 in Southern Hemisphere.</a:t>
            </a:r>
          </a:p>
          <a:p>
            <a:pPr algn="just" eaLnBrk="1">
              <a:lnSpc>
                <a:spcPct val="150000"/>
              </a:lnSpc>
              <a:spcAft>
                <a:spcPts val="1293"/>
              </a:spcAft>
              <a:buSzPct val="45000"/>
              <a:buFont typeface="Wingdings" pitchFamily="2" charset="2"/>
              <a:buChar char=""/>
            </a:pPr>
            <a:r>
              <a:rPr lang="en-IN" altLang="en-US" sz="2200" dirty="0">
                <a:solidFill>
                  <a:srgbClr val="000000"/>
                </a:solidFill>
              </a:rPr>
              <a:t> Average ocean depth is approximately 4km (average land height is 1,2km)</a:t>
            </a:r>
          </a:p>
          <a:p>
            <a:pPr algn="just" eaLnBrk="1">
              <a:lnSpc>
                <a:spcPct val="150000"/>
              </a:lnSpc>
              <a:spcAft>
                <a:spcPts val="1293"/>
              </a:spcAft>
              <a:buSzPct val="45000"/>
              <a:buFont typeface="Wingdings" pitchFamily="2" charset="2"/>
              <a:buChar char=""/>
            </a:pPr>
            <a:r>
              <a:rPr lang="en-IN" altLang="en-US" sz="2200" dirty="0">
                <a:solidFill>
                  <a:srgbClr val="FF0000"/>
                </a:solidFill>
              </a:rPr>
              <a:t>While only 11% of land surface of earth is more than 2km above </a:t>
            </a:r>
            <a:r>
              <a:rPr lang="en-IN" altLang="en-US" sz="2200" dirty="0" err="1">
                <a:solidFill>
                  <a:srgbClr val="FF0000"/>
                </a:solidFill>
              </a:rPr>
              <a:t>sealevel</a:t>
            </a:r>
            <a:r>
              <a:rPr lang="en-IN" altLang="en-US" sz="2200" dirty="0">
                <a:solidFill>
                  <a:srgbClr val="FF0000"/>
                </a:solidFill>
              </a:rPr>
              <a:t>, 84% of sea bottom is more than 2km deep.</a:t>
            </a:r>
          </a:p>
          <a:p>
            <a:pPr algn="just" eaLnBrk="1">
              <a:lnSpc>
                <a:spcPct val="150000"/>
              </a:lnSpc>
              <a:spcAft>
                <a:spcPts val="1293"/>
              </a:spcAft>
              <a:buSzPct val="45000"/>
              <a:buFont typeface="Wingdings" pitchFamily="2" charset="2"/>
              <a:buChar char=""/>
            </a:pPr>
            <a:r>
              <a:rPr lang="en-IN" altLang="en-US" sz="2200" dirty="0">
                <a:solidFill>
                  <a:srgbClr val="000000"/>
                </a:solidFill>
              </a:rPr>
              <a:t>The average temperature of the oceans is 3.9</a:t>
            </a:r>
            <a:r>
              <a:rPr lang="en-IN" altLang="en-US" sz="2200" baseline="33000" dirty="0">
                <a:solidFill>
                  <a:srgbClr val="000000"/>
                </a:solidFill>
              </a:rPr>
              <a:t>o</a:t>
            </a:r>
            <a:r>
              <a:rPr lang="en-IN" altLang="en-US" sz="2200" dirty="0">
                <a:solidFill>
                  <a:srgbClr val="000000"/>
                </a:solidFill>
              </a:rPr>
              <a:t>C. The Pacific Ocean occupies 46% of the world ocean area, Atlantic:23%, Indian Ocean 20%, Rest of the seas occupy 11%.</a:t>
            </a:r>
          </a:p>
        </p:txBody>
      </p:sp>
      <p:pic>
        <p:nvPicPr>
          <p:cNvPr id="3" name="Audio 2">
            <a:hlinkClick r:id="" action="ppaction://media"/>
            <a:extLst>
              <a:ext uri="{FF2B5EF4-FFF2-40B4-BE49-F238E27FC236}">
                <a16:creationId xmlns:a16="http://schemas.microsoft.com/office/drawing/2014/main" id="{6D04974B-A8A1-D34A-83B0-C522A0E47A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05375348"/>
      </p:ext>
    </p:extLst>
  </p:cSld>
  <p:clrMapOvr>
    <a:masterClrMapping/>
  </p:clrMapOvr>
  <p:transition spd="med" advTm="21560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EB88E5-5D6F-354F-8F63-C93020B1F1B5}"/>
              </a:ext>
            </a:extLst>
          </p:cNvPr>
          <p:cNvSpPr/>
          <p:nvPr/>
        </p:nvSpPr>
        <p:spPr>
          <a:xfrm>
            <a:off x="1953126" y="6474380"/>
            <a:ext cx="8285747" cy="307777"/>
          </a:xfrm>
          <a:prstGeom prst="rect">
            <a:avLst/>
          </a:prstGeom>
        </p:spPr>
        <p:txBody>
          <a:bodyPr wrap="square">
            <a:spAutoFit/>
          </a:bodyPr>
          <a:lstStyle/>
          <a:p>
            <a:pPr algn="ctr"/>
            <a:r>
              <a:rPr lang="en-US" sz="1400" dirty="0"/>
              <a:t>https://</a:t>
            </a:r>
            <a:r>
              <a:rPr lang="en-US" sz="1400" dirty="0" err="1"/>
              <a:t>sites.psu.edu</a:t>
            </a:r>
            <a:r>
              <a:rPr lang="en-US" sz="1400" dirty="0"/>
              <a:t>/</a:t>
            </a:r>
            <a:r>
              <a:rPr lang="en-US" sz="1400" dirty="0" err="1"/>
              <a:t>nanspassion</a:t>
            </a:r>
            <a:r>
              <a:rPr lang="en-US" sz="1400" dirty="0"/>
              <a:t>/2016/02/10/</a:t>
            </a:r>
            <a:r>
              <a:rPr lang="en-US" sz="1400" dirty="0" err="1"/>
              <a:t>mariana</a:t>
            </a:r>
            <a:r>
              <a:rPr lang="en-US" sz="1400" dirty="0"/>
              <a:t>-trench/comment-page-1/</a:t>
            </a:r>
          </a:p>
        </p:txBody>
      </p:sp>
      <p:pic>
        <p:nvPicPr>
          <p:cNvPr id="4" name="Picture 3" descr="Diagram, map&#10;&#10;Description automatically generated">
            <a:extLst>
              <a:ext uri="{FF2B5EF4-FFF2-40B4-BE49-F238E27FC236}">
                <a16:creationId xmlns:a16="http://schemas.microsoft.com/office/drawing/2014/main" id="{C9161A45-24C4-C044-958D-A6E1F18D09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7338" y="42144"/>
            <a:ext cx="9668125" cy="6423261"/>
          </a:xfrm>
          <a:prstGeom prst="rect">
            <a:avLst/>
          </a:prstGeom>
        </p:spPr>
      </p:pic>
      <p:pic>
        <p:nvPicPr>
          <p:cNvPr id="5" name="Audio 4">
            <a:hlinkClick r:id="" action="ppaction://media"/>
            <a:extLst>
              <a:ext uri="{FF2B5EF4-FFF2-40B4-BE49-F238E27FC236}">
                <a16:creationId xmlns:a16="http://schemas.microsoft.com/office/drawing/2014/main" id="{C402C594-BF47-3B46-A12C-CD8206C556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26823957"/>
      </p:ext>
    </p:extLst>
  </p:cSld>
  <p:clrMapOvr>
    <a:masterClrMapping/>
  </p:clrMapOvr>
  <mc:AlternateContent xmlns:mc="http://schemas.openxmlformats.org/markup-compatibility/2006">
    <mc:Choice xmlns:p14="http://schemas.microsoft.com/office/powerpoint/2010/main" Requires="p14">
      <p:transition spd="slow" p14:dur="2000" advTm="66235"/>
    </mc:Choice>
    <mc:Fallback>
      <p:transition spd="slow" advTm="66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page3image4854240">
            <a:extLst>
              <a:ext uri="{FF2B5EF4-FFF2-40B4-BE49-F238E27FC236}">
                <a16:creationId xmlns:a16="http://schemas.microsoft.com/office/drawing/2014/main" id="{CDB9DBDB-2B95-1B4D-9979-75E96F4A06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1474" y="-1"/>
            <a:ext cx="6315075" cy="682361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4EF43E7-37C6-6F4C-A102-F5138F616364}"/>
              </a:ext>
            </a:extLst>
          </p:cNvPr>
          <p:cNvSpPr/>
          <p:nvPr/>
        </p:nvSpPr>
        <p:spPr>
          <a:xfrm>
            <a:off x="6686548" y="2227598"/>
            <a:ext cx="5133978" cy="2585323"/>
          </a:xfrm>
          <a:prstGeom prst="rect">
            <a:avLst/>
          </a:prstGeom>
        </p:spPr>
        <p:txBody>
          <a:bodyPr wrap="square">
            <a:spAutoFit/>
          </a:bodyPr>
          <a:lstStyle/>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Pacific Ocean has a surface area of 181.34 × 10</a:t>
            </a:r>
            <a:r>
              <a:rPr lang="en-IN" altLang="en-US" baseline="33000" dirty="0"/>
              <a:t>6</a:t>
            </a:r>
            <a:r>
              <a:rPr lang="en-IN" altLang="en-US" dirty="0"/>
              <a:t> km</a:t>
            </a:r>
            <a:r>
              <a:rPr lang="en-IN" altLang="en-US" baseline="33000" dirty="0"/>
              <a:t>2</a:t>
            </a:r>
            <a:r>
              <a:rPr lang="en-IN" altLang="en-US" dirty="0"/>
              <a:t>. The Pacific Ocean extends northward from Antarctica to the Bering Strait.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FF0000"/>
                </a:solidFill>
              </a:rPr>
              <a:t>The boundary between the Pacific and Indian Ocean follows the line from the Malay Peninsula through Sumatra, Java, Timor, Australia at Cape Londonderry, and Tasmania.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From Tasmania to Antarctica it is the meridian of South East Cape on Tasmania 147◦E. </a:t>
            </a:r>
          </a:p>
        </p:txBody>
      </p:sp>
      <p:pic>
        <p:nvPicPr>
          <p:cNvPr id="3" name="Audio 2">
            <a:hlinkClick r:id="" action="ppaction://media"/>
            <a:extLst>
              <a:ext uri="{FF2B5EF4-FFF2-40B4-BE49-F238E27FC236}">
                <a16:creationId xmlns:a16="http://schemas.microsoft.com/office/drawing/2014/main" id="{40F7DE3B-F6F9-254A-9B47-8E1C39D668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1951859"/>
      </p:ext>
    </p:extLst>
  </p:cSld>
  <p:clrMapOvr>
    <a:masterClrMapping/>
  </p:clrMapOvr>
  <mc:AlternateContent xmlns:mc="http://schemas.openxmlformats.org/markup-compatibility/2006">
    <mc:Choice xmlns:p14="http://schemas.microsoft.com/office/powerpoint/2010/main" Requires="p14">
      <p:transition spd="slow" p14:dur="2000" advTm="73779"/>
    </mc:Choice>
    <mc:Fallback>
      <p:transition spd="slow" advTm="73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Picture 1" descr="page2image34160272">
            <a:extLst>
              <a:ext uri="{FF2B5EF4-FFF2-40B4-BE49-F238E27FC236}">
                <a16:creationId xmlns:a16="http://schemas.microsoft.com/office/drawing/2014/main" id="{96794BF4-C329-D24C-BF71-80AAE92B50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6546" y="57152"/>
            <a:ext cx="6096000" cy="6731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4E4E333-8759-B34C-B3CC-2640EE0B151B}"/>
              </a:ext>
            </a:extLst>
          </p:cNvPr>
          <p:cNvSpPr/>
          <p:nvPr/>
        </p:nvSpPr>
        <p:spPr>
          <a:xfrm>
            <a:off x="6462546" y="1863715"/>
            <a:ext cx="5624679" cy="4247317"/>
          </a:xfrm>
          <a:prstGeom prst="rect">
            <a:avLst/>
          </a:prstGeom>
        </p:spPr>
        <p:txBody>
          <a:bodyPr wrap="square">
            <a:spAutoFit/>
          </a:bodyPr>
          <a:lstStyle/>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Atlantic Ocean with a surface area of 106.57 × 10</a:t>
            </a:r>
            <a:r>
              <a:rPr lang="en-IN" altLang="en-US" baseline="33000" dirty="0"/>
              <a:t>6</a:t>
            </a:r>
            <a:r>
              <a:rPr lang="en-IN" altLang="en-US" dirty="0"/>
              <a:t> km</a:t>
            </a:r>
            <a:r>
              <a:rPr lang="en-IN" altLang="en-US" baseline="33000" dirty="0"/>
              <a:t>2 </a:t>
            </a:r>
            <a:r>
              <a:rPr lang="en-IN" altLang="en-US" dirty="0"/>
              <a:t>is the second largest ocean.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C00000"/>
                </a:solidFill>
              </a:rPr>
              <a:t>The Atlantic Ocean extends northward from Antarctica and includes all of the Arctic Sea, the European Mediterranean, and the American Mediterranean more commonly known as the Caribbean sea.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The boundary between the Atlantic and Indian Ocean is the meridian of Cape Agulhas (20◦E).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C00000"/>
                </a:solidFill>
              </a:rPr>
              <a:t>The boundary between the Atlantic and Pacific is the line forming the shortest distance from Cape Horn to the South Shetland Islands.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In the north, the Arctic Sea is part of the Atlantic Ocean, and the Bering Strait is the boundary between the Atlantic and Pacific.</a:t>
            </a:r>
          </a:p>
        </p:txBody>
      </p:sp>
      <p:pic>
        <p:nvPicPr>
          <p:cNvPr id="4" name="Audio 3">
            <a:hlinkClick r:id="" action="ppaction://media"/>
            <a:extLst>
              <a:ext uri="{FF2B5EF4-FFF2-40B4-BE49-F238E27FC236}">
                <a16:creationId xmlns:a16="http://schemas.microsoft.com/office/drawing/2014/main" id="{1018F494-CC52-5E4F-89D5-1BFCC4D6C0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467466748"/>
      </p:ext>
    </p:extLst>
  </p:cSld>
  <p:clrMapOvr>
    <a:masterClrMapping/>
  </p:clrMapOvr>
  <mc:AlternateContent xmlns:mc="http://schemas.openxmlformats.org/markup-compatibility/2006">
    <mc:Choice xmlns:p14="http://schemas.microsoft.com/office/powerpoint/2010/main" Requires="p14">
      <p:transition spd="slow" p14:dur="2000" advTm="42537"/>
    </mc:Choice>
    <mc:Fallback>
      <p:transition spd="slow" advTm="425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descr="page2image34216864">
            <a:extLst>
              <a:ext uri="{FF2B5EF4-FFF2-40B4-BE49-F238E27FC236}">
                <a16:creationId xmlns:a16="http://schemas.microsoft.com/office/drawing/2014/main" id="{0995B81E-7437-CE43-88EE-F2A3F12E779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2" y="171455"/>
            <a:ext cx="6200775" cy="64262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AFAE038D-BE14-BE41-83AD-A96E677162EF}"/>
              </a:ext>
            </a:extLst>
          </p:cNvPr>
          <p:cNvSpPr/>
          <p:nvPr/>
        </p:nvSpPr>
        <p:spPr>
          <a:xfrm>
            <a:off x="6643687" y="2690336"/>
            <a:ext cx="4714875" cy="2031325"/>
          </a:xfrm>
          <a:prstGeom prst="rect">
            <a:avLst/>
          </a:prstGeom>
        </p:spPr>
        <p:txBody>
          <a:bodyPr wrap="square">
            <a:spAutoFit/>
          </a:bodyPr>
          <a:lstStyle/>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Indian Ocean: 74.12 × 10</a:t>
            </a:r>
            <a:r>
              <a:rPr lang="en-IN" altLang="en-US" baseline="33000" dirty="0"/>
              <a:t>6</a:t>
            </a:r>
            <a:r>
              <a:rPr lang="en-IN" altLang="en-US" dirty="0"/>
              <a:t> km</a:t>
            </a:r>
            <a:r>
              <a:rPr lang="en-IN" altLang="en-US" baseline="33000" dirty="0"/>
              <a:t>2</a:t>
            </a:r>
            <a:r>
              <a:rPr lang="en-IN" altLang="en-US" dirty="0"/>
              <a:t>.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FF0000"/>
                </a:solidFill>
              </a:rPr>
              <a:t>The Indian Ocean extends from Antarctica to the continent of Asia including the Red Sea and Persian Gulf.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Some authors use the name Southern Ocean to describe the ocean surrounding Antarctica.</a:t>
            </a:r>
          </a:p>
        </p:txBody>
      </p:sp>
      <p:pic>
        <p:nvPicPr>
          <p:cNvPr id="4" name="Audio 3">
            <a:hlinkClick r:id="" action="ppaction://media"/>
            <a:extLst>
              <a:ext uri="{FF2B5EF4-FFF2-40B4-BE49-F238E27FC236}">
                <a16:creationId xmlns:a16="http://schemas.microsoft.com/office/drawing/2014/main" id="{914AFDD5-F5FB-1E41-BE97-2D3E5228B5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14943447"/>
      </p:ext>
    </p:extLst>
  </p:cSld>
  <p:clrMapOvr>
    <a:masterClrMapping/>
  </p:clrMapOvr>
  <mc:AlternateContent xmlns:mc="http://schemas.openxmlformats.org/markup-compatibility/2006">
    <mc:Choice xmlns:p14="http://schemas.microsoft.com/office/powerpoint/2010/main" Requires="p14">
      <p:transition spd="slow" p14:dur="2000" advTm="105485"/>
    </mc:Choice>
    <mc:Fallback>
      <p:transition spd="slow" advTm="105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8AFF38-1EE3-864B-9A9F-BCFCE80BEEC9}"/>
              </a:ext>
            </a:extLst>
          </p:cNvPr>
          <p:cNvSpPr/>
          <p:nvPr/>
        </p:nvSpPr>
        <p:spPr>
          <a:xfrm>
            <a:off x="6472237" y="2205255"/>
            <a:ext cx="5614988" cy="4247317"/>
          </a:xfrm>
          <a:prstGeom prst="rect">
            <a:avLst/>
          </a:prstGeom>
        </p:spPr>
        <p:txBody>
          <a:bodyPr wrap="square">
            <a:spAutoFit/>
          </a:bodyPr>
          <a:lstStyle/>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FF0000"/>
                </a:solidFill>
              </a:rPr>
              <a:t>Earth’s rocky surface is divided into two types: oceanic, with a thin dense crust about 10 km thick, and continental, with a thick light crust about 40 km thick. </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t>The deep, lighter continental crust floats higher on the denser mantle than does the oceanic crust, and the mean height of the crust relative to sea level has two distinct values: continents have a mean elevation of 1100 m, the ocean has a mean depth of -3400 m.</a:t>
            </a:r>
          </a:p>
          <a:p>
            <a:pPr marL="387409" indent="-292357" algn="just">
              <a:buSzPct val="45000"/>
              <a:buFont typeface="Wingdings" pitchFamily="2"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pPr>
            <a:r>
              <a:rPr lang="en-IN" altLang="en-US" dirty="0">
                <a:solidFill>
                  <a:srgbClr val="FF0000"/>
                </a:solidFill>
              </a:rPr>
              <a:t>The crust is broken into large plates that move relative to each other. New crust is created at the mid-ocean ridges, and old crust is lost at trenches. The relative motion of crust, due to plate tectonics, produces the distinctive features of the sea floor, including mid-ocean ridges, trenches, island arcs, and basins. </a:t>
            </a:r>
          </a:p>
        </p:txBody>
      </p:sp>
      <p:sp>
        <p:nvSpPr>
          <p:cNvPr id="3" name="Rectangle 2">
            <a:extLst>
              <a:ext uri="{FF2B5EF4-FFF2-40B4-BE49-F238E27FC236}">
                <a16:creationId xmlns:a16="http://schemas.microsoft.com/office/drawing/2014/main" id="{D2B79B23-E14D-114C-A454-33998B9554FC}"/>
              </a:ext>
            </a:extLst>
          </p:cNvPr>
          <p:cNvSpPr/>
          <p:nvPr/>
        </p:nvSpPr>
        <p:spPr>
          <a:xfrm>
            <a:off x="1698458" y="6452572"/>
            <a:ext cx="8795084" cy="369332"/>
          </a:xfrm>
          <a:prstGeom prst="rect">
            <a:avLst/>
          </a:prstGeom>
        </p:spPr>
        <p:txBody>
          <a:bodyPr wrap="square">
            <a:spAutoFit/>
          </a:bodyPr>
          <a:lstStyle/>
          <a:p>
            <a:r>
              <a:rPr lang="en-US" dirty="0"/>
              <a:t>https://</a:t>
            </a:r>
            <a:r>
              <a:rPr lang="en-US" dirty="0" err="1"/>
              <a:t>www.noaa.gov</a:t>
            </a:r>
            <a:r>
              <a:rPr lang="en-US" dirty="0"/>
              <a:t>/education/resource-collections/ocean-coasts/ocean-floor-features</a:t>
            </a:r>
          </a:p>
        </p:txBody>
      </p:sp>
      <p:pic>
        <p:nvPicPr>
          <p:cNvPr id="5" name="Picture 4" descr="A picture containing funnel chart&#10;&#10;Description automatically generated">
            <a:extLst>
              <a:ext uri="{FF2B5EF4-FFF2-40B4-BE49-F238E27FC236}">
                <a16:creationId xmlns:a16="http://schemas.microsoft.com/office/drawing/2014/main" id="{AA487465-F5F3-8B4F-8BF1-A25274353D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224" y="257176"/>
            <a:ext cx="6324601" cy="4585483"/>
          </a:xfrm>
          <a:prstGeom prst="rect">
            <a:avLst/>
          </a:prstGeom>
        </p:spPr>
      </p:pic>
      <p:pic>
        <p:nvPicPr>
          <p:cNvPr id="6" name="Audio 5">
            <a:hlinkClick r:id="" action="ppaction://media"/>
            <a:extLst>
              <a:ext uri="{FF2B5EF4-FFF2-40B4-BE49-F238E27FC236}">
                <a16:creationId xmlns:a16="http://schemas.microsoft.com/office/drawing/2014/main" id="{1AE72B68-0687-B847-B8A7-456402EF2A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828784895"/>
      </p:ext>
    </p:extLst>
  </p:cSld>
  <p:clrMapOvr>
    <a:masterClrMapping/>
  </p:clrMapOvr>
  <mc:AlternateContent xmlns:mc="http://schemas.openxmlformats.org/markup-compatibility/2006">
    <mc:Choice xmlns:p14="http://schemas.microsoft.com/office/powerpoint/2010/main" Requires="p14">
      <p:transition spd="slow" p14:dur="2000" advTm="45666"/>
    </mc:Choice>
    <mc:Fallback>
      <p:transition spd="slow" advTm="45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4" descr="https://image.slidesharecdn.com/majorfeaturesofearthssurface-170604084345/95/major-features-of-earths-surface-28-638.jpg?cb=1496565929">
            <a:extLst>
              <a:ext uri="{FF2B5EF4-FFF2-40B4-BE49-F238E27FC236}">
                <a16:creationId xmlns:a16="http://schemas.microsoft.com/office/drawing/2014/main" id="{C727AAC8-35E2-E34C-BF02-2E6CD476CA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879" y="433745"/>
            <a:ext cx="7979758" cy="599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a:extLst>
              <a:ext uri="{FF2B5EF4-FFF2-40B4-BE49-F238E27FC236}">
                <a16:creationId xmlns:a16="http://schemas.microsoft.com/office/drawing/2014/main" id="{303E68EC-1DFB-8C49-BE8E-DB506C323887}"/>
              </a:ext>
            </a:extLst>
          </p:cNvPr>
          <p:cNvSpPr txBox="1">
            <a:spLocks/>
          </p:cNvSpPr>
          <p:nvPr/>
        </p:nvSpPr>
        <p:spPr>
          <a:xfrm>
            <a:off x="8338637" y="1082390"/>
            <a:ext cx="3644816" cy="451229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solidFill>
                  <a:srgbClr val="FF0000"/>
                </a:solidFill>
              </a:rPr>
              <a:t>Basins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t>Canyons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solidFill>
                  <a:srgbClr val="FF0000"/>
                </a:solidFill>
              </a:rPr>
              <a:t>Continental shelves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t>Continental slopes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solidFill>
                  <a:srgbClr val="FF0000"/>
                </a:solidFill>
              </a:rPr>
              <a:t>Seamounts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t>Sills </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solidFill>
                  <a:srgbClr val="FF0000"/>
                </a:solidFill>
              </a:rPr>
              <a:t>Plains</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t>Trenches</a:t>
            </a:r>
          </a:p>
          <a:p>
            <a:pPr marL="387409" indent="-292357" algn="just">
              <a:buSzPct val="45000"/>
              <a:buFont typeface="Wingdings" charset="2"/>
              <a:buChar char=""/>
              <a:tabLst>
                <a:tab pos="387409" algn="l"/>
                <a:tab pos="482461" algn="l"/>
                <a:tab pos="890031" algn="l"/>
                <a:tab pos="1297603" algn="l"/>
                <a:tab pos="1705173" algn="l"/>
                <a:tab pos="2112745" algn="l"/>
                <a:tab pos="2520315" algn="l"/>
                <a:tab pos="2927886" algn="l"/>
                <a:tab pos="3335457" algn="l"/>
                <a:tab pos="3743028" algn="l"/>
                <a:tab pos="4150599" algn="l"/>
                <a:tab pos="4558170" algn="l"/>
                <a:tab pos="4965741" algn="l"/>
                <a:tab pos="5373312" algn="l"/>
                <a:tab pos="5780883" algn="l"/>
                <a:tab pos="6188454" algn="l"/>
                <a:tab pos="6596024" algn="l"/>
                <a:tab pos="7003596" algn="l"/>
                <a:tab pos="7411166" algn="l"/>
                <a:tab pos="7818738" algn="l"/>
                <a:tab pos="8226308" algn="l"/>
              </a:tabLst>
              <a:defRPr/>
            </a:pPr>
            <a:r>
              <a:rPr lang="en-IN" sz="2400" b="1" dirty="0">
                <a:solidFill>
                  <a:srgbClr val="FF0000"/>
                </a:solidFill>
              </a:rPr>
              <a:t>Ridges</a:t>
            </a:r>
            <a:endParaRPr lang="en-US" sz="2400" b="1" dirty="0"/>
          </a:p>
        </p:txBody>
      </p:sp>
      <p:pic>
        <p:nvPicPr>
          <p:cNvPr id="4" name="Audio 3">
            <a:hlinkClick r:id="" action="ppaction://media"/>
            <a:extLst>
              <a:ext uri="{FF2B5EF4-FFF2-40B4-BE49-F238E27FC236}">
                <a16:creationId xmlns:a16="http://schemas.microsoft.com/office/drawing/2014/main" id="{C134366D-95B5-324C-A109-CD5AAE5E79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45986742"/>
      </p:ext>
    </p:extLst>
  </p:cSld>
  <p:clrMapOvr>
    <a:masterClrMapping/>
  </p:clrMapOvr>
  <mc:AlternateContent xmlns:mc="http://schemas.openxmlformats.org/markup-compatibility/2006">
    <mc:Choice xmlns:p14="http://schemas.microsoft.com/office/powerpoint/2010/main" Requires="p14">
      <p:transition spd="slow" p14:dur="2000" advTm="110075"/>
    </mc:Choice>
    <mc:Fallback>
      <p:transition spd="slow" advTm="110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F9AD-2249-A244-8E2F-A05D8AC40807}"/>
              </a:ext>
            </a:extLst>
          </p:cNvPr>
          <p:cNvSpPr>
            <a:spLocks noGrp="1"/>
          </p:cNvSpPr>
          <p:nvPr>
            <p:ph type="title"/>
          </p:nvPr>
        </p:nvSpPr>
        <p:spPr/>
        <p:txBody>
          <a:bodyPr/>
          <a:lstStyle/>
          <a:p>
            <a:pPr algn="ctr"/>
            <a:r>
              <a:rPr lang="en-US" b="1" dirty="0"/>
              <a:t>Key variables</a:t>
            </a:r>
          </a:p>
        </p:txBody>
      </p:sp>
      <p:sp>
        <p:nvSpPr>
          <p:cNvPr id="3" name="Content Placeholder 2">
            <a:extLst>
              <a:ext uri="{FF2B5EF4-FFF2-40B4-BE49-F238E27FC236}">
                <a16:creationId xmlns:a16="http://schemas.microsoft.com/office/drawing/2014/main" id="{71B01D7D-CA52-F745-968E-7F92500F0BAF}"/>
              </a:ext>
            </a:extLst>
          </p:cNvPr>
          <p:cNvSpPr>
            <a:spLocks noGrp="1"/>
          </p:cNvSpPr>
          <p:nvPr>
            <p:ph idx="1"/>
          </p:nvPr>
        </p:nvSpPr>
        <p:spPr/>
        <p:txBody>
          <a:bodyPr/>
          <a:lstStyle/>
          <a:p>
            <a:r>
              <a:rPr lang="en-US" dirty="0">
                <a:solidFill>
                  <a:srgbClr val="FF0000"/>
                </a:solidFill>
              </a:rPr>
              <a:t>Temperature </a:t>
            </a:r>
          </a:p>
          <a:p>
            <a:endParaRPr lang="en-US" dirty="0"/>
          </a:p>
          <a:p>
            <a:r>
              <a:rPr lang="en-US" dirty="0"/>
              <a:t>Salinity</a:t>
            </a:r>
          </a:p>
          <a:p>
            <a:endParaRPr lang="en-US" dirty="0"/>
          </a:p>
          <a:p>
            <a:r>
              <a:rPr lang="en-US" dirty="0">
                <a:solidFill>
                  <a:srgbClr val="FF0000"/>
                </a:solidFill>
              </a:rPr>
              <a:t>Ocean currents</a:t>
            </a:r>
          </a:p>
          <a:p>
            <a:endParaRPr lang="en-US" dirty="0">
              <a:solidFill>
                <a:srgbClr val="FF0000"/>
              </a:solidFill>
            </a:endParaRPr>
          </a:p>
          <a:p>
            <a:r>
              <a:rPr lang="en-US" dirty="0"/>
              <a:t>Ocean </a:t>
            </a:r>
            <a:r>
              <a:rPr lang="en-US" dirty="0" err="1"/>
              <a:t>colour</a:t>
            </a:r>
            <a:r>
              <a:rPr lang="en-US" dirty="0"/>
              <a:t>, sea level </a:t>
            </a:r>
          </a:p>
          <a:p>
            <a:endParaRPr lang="en-US" dirty="0"/>
          </a:p>
          <a:p>
            <a:endParaRPr lang="en-US" dirty="0"/>
          </a:p>
        </p:txBody>
      </p:sp>
      <p:pic>
        <p:nvPicPr>
          <p:cNvPr id="5" name="Audio 4">
            <a:hlinkClick r:id="" action="ppaction://media"/>
            <a:extLst>
              <a:ext uri="{FF2B5EF4-FFF2-40B4-BE49-F238E27FC236}">
                <a16:creationId xmlns:a16="http://schemas.microsoft.com/office/drawing/2014/main" id="{AAB469AE-71DF-274F-B4F6-F4B42F42F6D9}"/>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2411067496"/>
      </p:ext>
    </p:extLst>
  </p:cSld>
  <p:clrMapOvr>
    <a:masterClrMapping/>
  </p:clrMapOvr>
  <mc:AlternateContent xmlns:mc="http://schemas.openxmlformats.org/markup-compatibility/2006">
    <mc:Choice xmlns:p14="http://schemas.microsoft.com/office/powerpoint/2010/main" Requires="p14">
      <p:transition spd="slow" p14:dur="2000" advTm="334434"/>
    </mc:Choice>
    <mc:Fallback>
      <p:transition spd="slow" advTm="334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 calcmode="lin" valueType="num">
                                      <p:cBhvr additive="base">
                                        <p:cTn id="2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4|92.9|77|63.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562</Words>
  <Application>Microsoft Macintosh PowerPoint</Application>
  <PresentationFormat>Widescreen</PresentationFormat>
  <Paragraphs>43</Paragraphs>
  <Slides>9</Slides>
  <Notes>1</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Times New Roman</vt:lpstr>
      <vt:lpstr>Wingdings</vt:lpstr>
      <vt:lpstr>Office Theme</vt:lpstr>
      <vt:lpstr>Oceanography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variables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ADITI</dc:creator>
  <cp:lastModifiedBy>ADITI DESHPANDE</cp:lastModifiedBy>
  <cp:revision>22</cp:revision>
  <dcterms:created xsi:type="dcterms:W3CDTF">2021-02-22T12:30:45Z</dcterms:created>
  <dcterms:modified xsi:type="dcterms:W3CDTF">2021-02-23T04:55:20Z</dcterms:modified>
</cp:coreProperties>
</file>

<file path=docProps/thumbnail.jpeg>
</file>